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77" r:id="rId4"/>
    <p:sldId id="257" r:id="rId5"/>
    <p:sldId id="258" r:id="rId6"/>
    <p:sldId id="259" r:id="rId7"/>
    <p:sldId id="280" r:id="rId8"/>
    <p:sldId id="274" r:id="rId9"/>
    <p:sldId id="269" r:id="rId10"/>
    <p:sldId id="270" r:id="rId11"/>
    <p:sldId id="271" r:id="rId12"/>
    <p:sldId id="279" r:id="rId13"/>
    <p:sldId id="275" r:id="rId14"/>
    <p:sldId id="278" r:id="rId15"/>
    <p:sldId id="276" r:id="rId16"/>
    <p:sldId id="263" r:id="rId17"/>
    <p:sldId id="264" r:id="rId18"/>
    <p:sldId id="265" r:id="rId19"/>
    <p:sldId id="266" r:id="rId20"/>
    <p:sldId id="267" r:id="rId21"/>
    <p:sldId id="268" r:id="rId22"/>
    <p:sldId id="262" r:id="rId23"/>
    <p:sldId id="282" r:id="rId24"/>
    <p:sldId id="285" r:id="rId25"/>
    <p:sldId id="284" r:id="rId26"/>
    <p:sldId id="283" r:id="rId27"/>
  </p:sldIdLst>
  <p:sldSz cx="9144000" cy="6858000" type="screen4x3"/>
  <p:notesSz cx="7099300" cy="9385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11B008-106B-4C9A-92D2-73D64843816F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3813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8913813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FDC363-FF5C-4C7B-93C2-0DC866732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81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BE02E7-52C3-4E70-A2E1-D2F8394C6386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7700"/>
            <a:ext cx="5680075" cy="4224338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3813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3813"/>
            <a:ext cx="3076575" cy="469900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4D212D-C9F2-4F76-816E-8B4CDAA88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47A84D-3746-405F-97D3-0128BB57ABD0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P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05215D-7B46-48F0-961C-EAFA7568BD72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PR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D97233-B2C4-4E63-8F4F-1EDD8112DF97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s-P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E40043-3A1F-4C28-8829-9311EC5AA4EE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s-P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BAFC93-5E73-4AC0-A664-78A8C4D18F12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s-P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01725-7571-4766-B36D-B2F182F33267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P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08054-AEA3-4409-B20D-62016795ABEE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_tradnl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457700"/>
            <a:ext cx="5207000" cy="4224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4950" indent="-234950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97779D-A5EF-48BA-9906-FA314C9B307F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_tradnl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9FB1E4-1E38-4DA0-8AA8-7820A1BF3D9D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_tradnl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D8437D-454A-4060-9742-3CEC9A6829D2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ES_tradnl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753549-DB25-454D-AFAA-12364E766ADB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P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F45CB-A15E-4E5D-B597-21854121DF34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s-P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E8C9D8-1098-4378-BDC9-4B2C61AB2DD1}" type="slidenum">
              <a:rPr lang="es-P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P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CCA84-27F9-41B0-BA2B-4ABA9189F1A7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33979F-6423-4377-8CDE-A289C6FB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5574-E90E-4EEE-BFF0-EBE79E6C0DB6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B8A6-1E28-4977-92EF-AF3F83613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17C-4E5B-426C-9FD7-7675D9C11315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61A0-0A09-416B-862D-8A2F703A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A111D-BF2E-4C48-9164-AED88407C19F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AC2C-3628-4664-AC76-2EB0DF3D7E47}" type="slidenum">
              <a:rPr lang="es-PR"/>
              <a:pPr>
                <a:defRPr/>
              </a:pPr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BB53-436D-4055-B942-05200783213F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5AB1-C003-4160-932E-415AF67C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70A62-163E-4991-809E-5418B9C10780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6FB571-0585-4DD3-9EB4-DEE060A8A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2162-4E5A-476F-9324-02774E6CAE99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DE78-FFAD-4796-B65E-C62CAB2AD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748E1-7629-411A-A7BD-A09142FFBA10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39DBC-B5DE-4290-B63D-A2E82A8A0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7139-762F-4025-BE90-9F2947C50D91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F895-7457-48D4-B089-03DA7E26F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68E4D0-23A0-43AB-8E2B-D86E3354C898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9FE0BE-C2B2-4877-80DC-0F841A0A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1CF24B-274D-4B8E-A9B2-D140ABA239BF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3DCD0A-9D8C-4190-B963-35E07E56A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F5FD8C-F1B4-4D26-870E-016B320913FA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E8AFA-C428-4671-8316-959BBC482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3BACDF-78E3-4C19-B623-39B48E32577E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426768F-646D-408C-BC12-F43D0B56D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9" r:id="rId5"/>
    <p:sldLayoutId id="2147483714" r:id="rId6"/>
    <p:sldLayoutId id="2147483720" r:id="rId7"/>
    <p:sldLayoutId id="2147483721" r:id="rId8"/>
    <p:sldLayoutId id="2147483722" r:id="rId9"/>
    <p:sldLayoutId id="2147483715" r:id="rId10"/>
    <p:sldLayoutId id="2147483716" r:id="rId11"/>
    <p:sldLayoutId id="2147483723" r:id="rId12"/>
    <p:sldLayoutId id="214748372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7.xml"/><Relationship Id="rId7" Type="http://schemas.openxmlformats.org/officeDocument/2006/relationships/hyperlink" Target="http://search.msn.com/images/results.aspx?q=espigas%20de%20trigo&amp;FORM=QBIR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http://t2.images.live.com/images/thumbnail.aspx?q=1182299196441&amp;id=e526269cbc1bd5ccc45b2fe069f26157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search.msn.com/images/results.aspx?q=Joven%20rubia&amp;FORM=QBIR" TargetMode="External"/><Relationship Id="rId9" Type="http://schemas.openxmlformats.org/officeDocument/2006/relationships/image" Target="http://t2.images.live.com/images/thumbnail.aspx?q=1153250433013&amp;id=1d0cb4fdef715394d67cf59dce3a481b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l/imgres?imgurl=http://www.tagnet.org/bellavista/rios.JPG&amp;imgrefurl=http://www.tagnet.org/bellavista/fotos.html&amp;h=480&amp;w=640&amp;sz=98&amp;hl=es&amp;start=1&amp;tbnid=g0zHpxRtqOD7ZM:&amp;tbnh=103&amp;tbnw=137&amp;prev=/images?q=r%C3%ADos&amp;gbv=2&amp;ndsp=18&amp;svnum=10&amp;hl=es&amp;sa=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l/imgres?imgurl=http://www.tagnet.org/bellavista/rios.JPG&amp;imgrefurl=http://www.tagnet.org/bellavista/fotos.html&amp;h=480&amp;w=640&amp;sz=98&amp;hl=es&amp;start=1&amp;tbnid=g0zHpxRtqOD7ZM:&amp;tbnh=103&amp;tbnw=137&amp;prev=/images?q=r%C3%ADos&amp;gbv=2&amp;ndsp=18&amp;svnum=10&amp;hl=es&amp;sa=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http://t1.images.live.com/images/thumbnail.aspx?q=1183887066552&amp;id=3202c70629cb960bc2725805e42e29ec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search.msn.com/images/results.aspx?q=gallo%20&amp;FORM=QBI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slide" Target="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313" y="1785938"/>
            <a:ext cx="7407275" cy="1471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sz="6600" dirty="0" smtClean="0">
                <a:solidFill>
                  <a:schemeClr val="tx2">
                    <a:satMod val="130000"/>
                  </a:schemeClr>
                </a:solidFill>
                <a:latin typeface="Broadway" pitchFamily="82" charset="0"/>
              </a:rPr>
              <a:t>Lenguaje</a:t>
            </a:r>
            <a:r>
              <a:rPr lang="es-PR" dirty="0" smtClean="0">
                <a:solidFill>
                  <a:schemeClr val="tx2">
                    <a:satMod val="130000"/>
                  </a:schemeClr>
                </a:solidFill>
                <a:latin typeface="Broadway" pitchFamily="82" charset="0"/>
              </a:rPr>
              <a:t> </a:t>
            </a:r>
            <a:r>
              <a:rPr lang="es-PR" sz="6600" dirty="0" smtClean="0">
                <a:solidFill>
                  <a:schemeClr val="tx2">
                    <a:satMod val="130000"/>
                  </a:schemeClr>
                </a:solidFill>
                <a:latin typeface="Broadway" pitchFamily="82" charset="0"/>
              </a:rPr>
              <a:t>figurado</a:t>
            </a:r>
            <a:endParaRPr lang="en-US" sz="6600" dirty="0">
              <a:solidFill>
                <a:schemeClr val="tx2">
                  <a:satMod val="13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88" y="4929188"/>
            <a:ext cx="6400800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R" sz="2800" dirty="0" smtClean="0"/>
              <a:t>Sra. Zaida N. González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R" sz="2800" dirty="0" smtClean="0"/>
              <a:t>Español 7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R" sz="2800" dirty="0" smtClean="0"/>
              <a:t>Esc. Ramón E. Rodríguez Díaz, Hormigueros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0"/>
          <p:cNvSpPr>
            <a:spLocks noChangeArrowheads="1"/>
          </p:cNvSpPr>
          <p:nvPr/>
        </p:nvSpPr>
        <p:spPr bwMode="auto">
          <a:xfrm>
            <a:off x="1143000" y="3929063"/>
            <a:ext cx="7010400" cy="1371600"/>
          </a:xfrm>
          <a:prstGeom prst="rect">
            <a:avLst/>
          </a:prstGeom>
          <a:solidFill>
            <a:srgbClr val="FFD5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143000" y="357188"/>
            <a:ext cx="74787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dirty="0">
                <a:solidFill>
                  <a:srgbClr val="C00000"/>
                </a:solidFill>
                <a:latin typeface="Gill Sans MT" pitchFamily="34" charset="0"/>
              </a:rPr>
              <a:t>El plano </a:t>
            </a:r>
            <a:r>
              <a:rPr lang="es-ES" sz="3600" b="1" dirty="0">
                <a:solidFill>
                  <a:srgbClr val="C00000"/>
                </a:solidFill>
                <a:latin typeface="Gill Sans MT" pitchFamily="34" charset="0"/>
              </a:rPr>
              <a:t>denotativo</a:t>
            </a:r>
            <a:r>
              <a:rPr lang="es-ES" sz="3600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s-ES" sz="3600" dirty="0" smtClean="0">
                <a:solidFill>
                  <a:srgbClr val="C00000"/>
                </a:solidFill>
                <a:latin typeface="Gill Sans MT" pitchFamily="34" charset="0"/>
              </a:rPr>
              <a:t>nos da el significado </a:t>
            </a:r>
            <a:r>
              <a:rPr lang="es-ES" sz="3600" dirty="0">
                <a:solidFill>
                  <a:srgbClr val="C00000"/>
                </a:solidFill>
                <a:latin typeface="Gill Sans MT" pitchFamily="34" charset="0"/>
              </a:rPr>
              <a:t>literal o del </a:t>
            </a:r>
            <a:r>
              <a:rPr lang="es-ES" sz="3600" dirty="0" smtClean="0">
                <a:solidFill>
                  <a:srgbClr val="C00000"/>
                </a:solidFill>
                <a:latin typeface="Gill Sans MT" pitchFamily="34" charset="0"/>
              </a:rPr>
              <a:t>diccionario.</a:t>
            </a:r>
            <a:endParaRPr lang="es-ES" sz="3600" dirty="0">
              <a:solidFill>
                <a:srgbClr val="C00000"/>
              </a:solidFill>
              <a:latin typeface="Gill Sans MT" pitchFamily="34" charset="0"/>
            </a:endParaRPr>
          </a:p>
          <a:p>
            <a:endParaRPr lang="es-ES_tradnl" dirty="0">
              <a:solidFill>
                <a:schemeClr val="accent2"/>
              </a:solidFill>
              <a:latin typeface="Gill Sans MT" pitchFamily="34" charset="0"/>
            </a:endParaRPr>
          </a:p>
        </p:txBody>
      </p:sp>
      <p:cxnSp>
        <p:nvCxnSpPr>
          <p:cNvPr id="19460" name="AutoShape 5"/>
          <p:cNvCxnSpPr>
            <a:cxnSpLocks noChangeShapeType="1"/>
          </p:cNvCxnSpPr>
          <p:nvPr/>
        </p:nvCxnSpPr>
        <p:spPr bwMode="auto">
          <a:xfrm rot="5400000">
            <a:off x="2496344" y="646906"/>
            <a:ext cx="1019175" cy="3154363"/>
          </a:xfrm>
          <a:prstGeom prst="bentConnector4">
            <a:avLst>
              <a:gd name="adj1" fmla="val 17648"/>
              <a:gd name="adj2" fmla="val 105532"/>
            </a:avLst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</p:spPr>
      </p:cxnSp>
      <p:sp>
        <p:nvSpPr>
          <p:cNvPr id="19461" name="Text Box 28"/>
          <p:cNvSpPr txBox="1">
            <a:spLocks noChangeArrowheads="1"/>
          </p:cNvSpPr>
          <p:nvPr/>
        </p:nvSpPr>
        <p:spPr bwMode="auto">
          <a:xfrm>
            <a:off x="1571625" y="2500313"/>
            <a:ext cx="25276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 dirty="0">
                <a:solidFill>
                  <a:srgbClr val="7030A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pesado, da.</a:t>
            </a:r>
            <a:endParaRPr lang="es-ES_tradnl" sz="3600" b="1" dirty="0">
              <a:solidFill>
                <a:srgbClr val="7030A0"/>
              </a:solidFill>
              <a:latin typeface="Gill Sans M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Text Box 29"/>
          <p:cNvSpPr txBox="1">
            <a:spLocks noChangeArrowheads="1"/>
          </p:cNvSpPr>
          <p:nvPr/>
        </p:nvSpPr>
        <p:spPr bwMode="auto">
          <a:xfrm>
            <a:off x="3000375" y="4429125"/>
            <a:ext cx="3672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dirty="0">
                <a:solidFill>
                  <a:srgbClr val="7030A0"/>
                </a:solidFill>
                <a:latin typeface="Gill Sans MT" pitchFamily="34" charset="0"/>
              </a:rPr>
              <a:t> </a:t>
            </a:r>
            <a:r>
              <a:rPr lang="es-ES" sz="3600" u="sng" dirty="0">
                <a:solidFill>
                  <a:srgbClr val="7030A0"/>
                </a:solidFill>
                <a:latin typeface="Gill Sans MT" pitchFamily="34" charset="0"/>
              </a:rPr>
              <a:t>Que pesa mucho.</a:t>
            </a:r>
            <a:r>
              <a:rPr lang="es-ES" sz="3600" dirty="0">
                <a:solidFill>
                  <a:schemeClr val="bg2"/>
                </a:solidFill>
                <a:latin typeface="Gill Sans MT" pitchFamily="34" charset="0"/>
              </a:rPr>
              <a:t>.</a:t>
            </a:r>
            <a:endParaRPr lang="es-ES_tradnl" sz="3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00125" y="285750"/>
            <a:ext cx="769143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El plano </a:t>
            </a:r>
            <a:r>
              <a:rPr lang="es-ES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connotativo</a:t>
            </a:r>
            <a:r>
              <a:rPr lang="es-ES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tiene que ver con el </a:t>
            </a:r>
            <a:r>
              <a:rPr lang="es-ES" sz="3600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uso figurado del lenguaje</a:t>
            </a:r>
            <a:r>
              <a:rPr lang="es-ES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_tradnl" dirty="0">
              <a:latin typeface="+mn-lt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071563" y="1928813"/>
            <a:ext cx="5943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i="1" dirty="0">
                <a:solidFill>
                  <a:srgbClr val="7B3ABC"/>
                </a:solidFill>
                <a:latin typeface="Gill Sans MT" pitchFamily="34" charset="0"/>
              </a:rPr>
              <a:t>Yo creo que tu amigo es súper </a:t>
            </a:r>
            <a:r>
              <a:rPr lang="es-ES" sz="3600" b="1" i="1" dirty="0">
                <a:solidFill>
                  <a:srgbClr val="7B3ABC"/>
                </a:solidFill>
                <a:latin typeface="Gill Sans MT" pitchFamily="34" charset="0"/>
              </a:rPr>
              <a:t>pesado</a:t>
            </a:r>
          </a:p>
          <a:p>
            <a:pPr>
              <a:spcBef>
                <a:spcPct val="50000"/>
              </a:spcBef>
            </a:pPr>
            <a:endParaRPr lang="es-ES_tradnl" i="1" dirty="0">
              <a:latin typeface="Gill Sans MT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142976" y="3786190"/>
            <a:ext cx="7534275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pesado-</a:t>
            </a:r>
            <a:r>
              <a:rPr lang="es-ES" sz="3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que </a:t>
            </a:r>
            <a:r>
              <a:rPr lang="es-ES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es difícil de soportar.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solidFill>
                <a:schemeClr val="accent2"/>
              </a:solidFill>
              <a:latin typeface="+mn-lt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_tradnl" sz="2800" dirty="0">
              <a:latin typeface="+mn-lt"/>
            </a:endParaRPr>
          </a:p>
        </p:txBody>
      </p:sp>
      <p:pic>
        <p:nvPicPr>
          <p:cNvPr id="20485" name="Picture 2" descr="http://www.anthonyarroyodotcom.com/theabletoncookbook/wp-content/uploads/2011/10/Weighing-Scales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85926"/>
            <a:ext cx="22240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tecnicacomunicacionoralyescrita.files.wordpress.com/2010/06/111111111111111111111111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70" y="1428736"/>
            <a:ext cx="7920030" cy="3909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505200" y="2590800"/>
            <a:ext cx="3505200" cy="533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214313"/>
            <a:ext cx="7386637" cy="6429375"/>
          </a:xfrm>
          <a:solidFill>
            <a:srgbClr val="FFFFFF"/>
          </a:solidFill>
        </p:spPr>
        <p:txBody>
          <a:bodyPr>
            <a:normAutofit fontScale="77500" lnSpcReduction="20000"/>
          </a:bodyPr>
          <a:lstStyle/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b="1" i="1" dirty="0">
                <a:solidFill>
                  <a:schemeClr val="accent3">
                    <a:lumMod val="75000"/>
                  </a:schemeClr>
                </a:solidFill>
              </a:rPr>
              <a:t>Figuras literarias:</a:t>
            </a: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     De esta misma manera funcionan las figuras literarias. Hay una palabra o una frase que </a:t>
            </a:r>
            <a:r>
              <a:rPr lang="es-ES" sz="3400" b="1" dirty="0">
                <a:solidFill>
                  <a:schemeClr val="accent3">
                    <a:lumMod val="75000"/>
                  </a:schemeClr>
                </a:solidFill>
              </a:rPr>
              <a:t>denota</a:t>
            </a: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un significado que podemos buscar en un diccionario. A su vez, </a:t>
            </a:r>
            <a:r>
              <a:rPr lang="es-ES" sz="3400" b="1" dirty="0">
                <a:solidFill>
                  <a:schemeClr val="accent3">
                    <a:lumMod val="75000"/>
                  </a:schemeClr>
                </a:solidFill>
              </a:rPr>
              <a:t>connota</a:t>
            </a: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un significado distinto y que define la figura que estamos utilizando.</a:t>
            </a: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b="1" dirty="0">
                <a:solidFill>
                  <a:schemeClr val="accent3">
                    <a:lumMod val="75000"/>
                  </a:schemeClr>
                </a:solidFill>
              </a:rPr>
              <a:t>Por ejemplo en la metáfora:</a:t>
            </a: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                                    </a:t>
            </a:r>
            <a:endParaRPr lang="es-ES" sz="34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s-ES" sz="3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b="1" dirty="0" smtClean="0">
              <a:solidFill>
                <a:srgbClr val="7030A0"/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b="1" dirty="0" smtClean="0">
                <a:solidFill>
                  <a:srgbClr val="7030A0"/>
                </a:solidFill>
              </a:rPr>
              <a:t>Página </a:t>
            </a:r>
            <a:r>
              <a:rPr lang="es-ES" sz="3400" b="1" dirty="0">
                <a:solidFill>
                  <a:srgbClr val="7030A0"/>
                </a:solidFill>
              </a:rPr>
              <a:t>en blanco:</a:t>
            </a: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b="1" dirty="0">
                <a:solidFill>
                  <a:schemeClr val="accent3">
                    <a:lumMod val="75000"/>
                  </a:schemeClr>
                </a:solidFill>
              </a:rPr>
              <a:t>Denotación:</a:t>
            </a: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   hoja de papel sin marcas de escritura o dibujo</a:t>
            </a: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sz="3400" b="1" dirty="0">
                <a:solidFill>
                  <a:schemeClr val="accent3">
                    <a:lumMod val="75000"/>
                  </a:schemeClr>
                </a:solidFill>
              </a:rPr>
              <a:t>Connotación:</a:t>
            </a:r>
            <a:r>
              <a:rPr lang="es-ES" sz="34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s-ES" sz="3400" dirty="0" smtClean="0">
                <a:solidFill>
                  <a:schemeClr val="accent3">
                    <a:lumMod val="75000"/>
                  </a:schemeClr>
                </a:solidFill>
              </a:rPr>
              <a:t>que en su cara no tiene ninguna expresión.</a:t>
            </a:r>
            <a:endParaRPr lang="es-ES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s-ES_tradnl" sz="2800" dirty="0"/>
          </a:p>
        </p:txBody>
      </p:sp>
      <p:pic>
        <p:nvPicPr>
          <p:cNvPr id="23556" name="Picture 2" descr="http://t3.gstatic.com/images?q=tbn:ANd9GcQhPzjbiLCeybCMd0dBxAwzt09ce5DGoJGy8xL0Q9yAbETam_rK7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2000250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714480" y="3214686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7B3ABC"/>
                </a:solidFill>
                <a:latin typeface="Gill Sans MT" pitchFamily="34" charset="0"/>
              </a:rPr>
              <a:t>Eres </a:t>
            </a:r>
            <a:r>
              <a:rPr lang="es-ES" sz="2800" b="1" dirty="0">
                <a:solidFill>
                  <a:srgbClr val="7B3ABC"/>
                </a:solidFill>
                <a:latin typeface="Gill Sans MT" pitchFamily="34" charset="0"/>
              </a:rPr>
              <a:t>una </a:t>
            </a:r>
            <a:r>
              <a:rPr lang="es-ES" sz="2800" b="1" i="1" dirty="0">
                <a:solidFill>
                  <a:srgbClr val="7B3ABC"/>
                </a:solidFill>
                <a:latin typeface="Gill Sans MT" pitchFamily="34" charset="0"/>
              </a:rPr>
              <a:t>p</a:t>
            </a:r>
            <a:r>
              <a:rPr lang="es-MX" sz="2800" b="1" i="1" dirty="0">
                <a:solidFill>
                  <a:srgbClr val="7B3ABC"/>
                </a:solidFill>
                <a:latin typeface="Gill Sans MT" pitchFamily="34" charset="0"/>
              </a:rPr>
              <a:t>á</a:t>
            </a:r>
            <a:r>
              <a:rPr lang="es-ES" sz="2800" b="1" i="1" dirty="0" err="1">
                <a:solidFill>
                  <a:srgbClr val="7B3ABC"/>
                </a:solidFill>
                <a:latin typeface="Gill Sans MT" pitchFamily="34" charset="0"/>
              </a:rPr>
              <a:t>gina</a:t>
            </a:r>
            <a:r>
              <a:rPr lang="es-ES" sz="2800" b="1" i="1" dirty="0">
                <a:solidFill>
                  <a:srgbClr val="7B3ABC"/>
                </a:solidFill>
                <a:latin typeface="Gill Sans MT" pitchFamily="34" charset="0"/>
              </a:rPr>
              <a:t> en blanco</a:t>
            </a:r>
            <a:endParaRPr lang="es-ES_tradnl" sz="2800" b="1" i="1" dirty="0">
              <a:solidFill>
                <a:srgbClr val="0000FF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9350" cy="1143000"/>
          </a:xfrm>
        </p:spPr>
        <p:txBody>
          <a:bodyPr/>
          <a:lstStyle/>
          <a:p>
            <a:r>
              <a:rPr lang="es-PR" dirty="0" smtClean="0"/>
              <a:t>Ejercicio: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9350" cy="4800600"/>
          </a:xfrm>
        </p:spPr>
        <p:txBody>
          <a:bodyPr/>
          <a:lstStyle/>
          <a:p>
            <a:r>
              <a:rPr lang="es-PR" i="1" dirty="0" smtClean="0"/>
              <a:t>Clasifica los términos en connotativos o denotativos:</a:t>
            </a:r>
          </a:p>
          <a:p>
            <a:pPr>
              <a:buNone/>
            </a:pPr>
            <a:endParaRPr lang="es-PR" i="1" dirty="0" smtClean="0"/>
          </a:p>
          <a:p>
            <a:r>
              <a:rPr lang="es-PR" sz="2800" dirty="0" smtClean="0"/>
              <a:t>Recibió una lluvia de críticas.</a:t>
            </a:r>
          </a:p>
          <a:p>
            <a:r>
              <a:rPr lang="es-PR" sz="2800" dirty="0" smtClean="0"/>
              <a:t>Fuertes lluvias azotaron la región.</a:t>
            </a:r>
          </a:p>
          <a:p>
            <a:r>
              <a:rPr lang="es-PR" sz="2800" dirty="0" smtClean="0"/>
              <a:t>Tiene un corazón negro.</a:t>
            </a:r>
          </a:p>
          <a:p>
            <a:r>
              <a:rPr lang="es-PR" sz="2800" dirty="0" smtClean="0"/>
              <a:t>El negro te queda muy bien.</a:t>
            </a:r>
          </a:p>
          <a:p>
            <a:r>
              <a:rPr lang="es-PR" sz="2800" dirty="0" smtClean="0"/>
              <a:t>Trae más hielo para las bebidas.</a:t>
            </a:r>
          </a:p>
          <a:p>
            <a:r>
              <a:rPr lang="es-PR" sz="2800" dirty="0" smtClean="0"/>
              <a:t>Su mirada de hielo me dejó sorprendida.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2428875"/>
            <a:ext cx="785812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sz="4800" dirty="0" smtClean="0">
                <a:solidFill>
                  <a:schemeClr val="tx2">
                    <a:satMod val="130000"/>
                  </a:schemeClr>
                </a:solidFill>
              </a:rPr>
              <a:t>FIGURAS LITERARIAS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697788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dirty="0">
                <a:solidFill>
                  <a:srgbClr val="7C021F"/>
                </a:solidFill>
              </a:rPr>
              <a:t>Símil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196975"/>
            <a:ext cx="7748588" cy="5472113"/>
          </a:xfrm>
        </p:spPr>
        <p:txBody>
          <a:bodyPr/>
          <a:lstStyle/>
          <a:p>
            <a:pPr>
              <a:buFontTx/>
              <a:buNone/>
            </a:pPr>
            <a:r>
              <a:rPr lang="es-PR" b="1" smtClean="0"/>
              <a:t>Comparación directa</a:t>
            </a:r>
            <a:r>
              <a:rPr lang="es-PR" smtClean="0"/>
              <a:t> de dos elementos </a:t>
            </a:r>
            <a:r>
              <a:rPr lang="es-PR" b="1" smtClean="0"/>
              <a:t>utilizando partículas comparativas</a:t>
            </a:r>
            <a:r>
              <a:rPr lang="es-PR" smtClean="0"/>
              <a:t> (como, parece, semeja, igual a )</a:t>
            </a:r>
          </a:p>
          <a:p>
            <a:pPr>
              <a:buFontTx/>
              <a:buNone/>
            </a:pPr>
            <a:endParaRPr lang="es-PR" smtClean="0"/>
          </a:p>
          <a:p>
            <a:pPr>
              <a:buFontTx/>
              <a:buNone/>
            </a:pPr>
            <a:r>
              <a:rPr lang="es-PR" smtClean="0"/>
              <a:t>Ejemplos:</a:t>
            </a:r>
          </a:p>
          <a:p>
            <a:pPr lvl="4">
              <a:buFont typeface="Wingdings" pitchFamily="2" charset="2"/>
              <a:buNone/>
            </a:pPr>
            <a:r>
              <a:rPr lang="es-PR" smtClean="0"/>
              <a:t>                                   </a:t>
            </a:r>
          </a:p>
          <a:p>
            <a:pPr lvl="4">
              <a:buFont typeface="Wingdings" pitchFamily="2" charset="2"/>
              <a:buChar char="Ø"/>
            </a:pPr>
            <a:endParaRPr lang="es-PR" smtClean="0"/>
          </a:p>
          <a:p>
            <a:pPr lvl="4">
              <a:buFont typeface="Wingdings" pitchFamily="2" charset="2"/>
              <a:buChar char="Ø"/>
            </a:pPr>
            <a:endParaRPr lang="es-PR" smtClean="0"/>
          </a:p>
          <a:p>
            <a:pPr>
              <a:buFont typeface="Wingdings" pitchFamily="2" charset="2"/>
              <a:buChar char="Ø"/>
            </a:pPr>
            <a:r>
              <a:rPr lang="es-PR" smtClean="0"/>
              <a:t>Su cabello </a:t>
            </a:r>
            <a:r>
              <a:rPr lang="es-PR" b="1" smtClean="0"/>
              <a:t>parece</a:t>
            </a:r>
            <a:r>
              <a:rPr lang="es-PR" smtClean="0"/>
              <a:t> trigo dorado al sol.</a:t>
            </a:r>
          </a:p>
          <a:p>
            <a:pPr>
              <a:buFont typeface="Wingdings" pitchFamily="2" charset="2"/>
              <a:buChar char="Ø"/>
            </a:pPr>
            <a:r>
              <a:rPr lang="es-PR" smtClean="0"/>
              <a:t>Sus dientes son </a:t>
            </a:r>
            <a:r>
              <a:rPr lang="es-PR" b="1" smtClean="0"/>
              <a:t>como</a:t>
            </a:r>
            <a:r>
              <a:rPr lang="es-PR" smtClean="0"/>
              <a:t> perlas</a:t>
            </a:r>
          </a:p>
        </p:txBody>
      </p:sp>
      <p:pic>
        <p:nvPicPr>
          <p:cNvPr id="25604" name="Picture 8" descr="conjunto.jpg">
            <a:hlinkClick r:id="rId4" tooltip="conjunto.jpg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r:link="rId6"/>
          <a:srcRect/>
          <a:stretch>
            <a:fillRect/>
          </a:stretch>
        </p:blipFill>
        <p:spPr>
          <a:xfrm rot="10800000" flipH="1" flipV="1">
            <a:off x="3059113" y="2997200"/>
            <a:ext cx="1524000" cy="1276350"/>
          </a:xfrm>
        </p:spPr>
      </p:pic>
      <p:pic>
        <p:nvPicPr>
          <p:cNvPr id="25605" name="Picture 10" descr="espigas_M.AmparoDiazRastrojo.jpg">
            <a:hlinkClick r:id="rId7" tooltip="espigas_M.AmparoDiazRastrojo.jpg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 r:link="rId9"/>
          <a:srcRect/>
          <a:stretch>
            <a:fillRect/>
          </a:stretch>
        </p:blipFill>
        <p:spPr>
          <a:xfrm>
            <a:off x="6659563" y="2924175"/>
            <a:ext cx="1114425" cy="1524000"/>
          </a:xfrm>
        </p:spPr>
      </p:pic>
      <p:sp>
        <p:nvSpPr>
          <p:cNvPr id="2560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7956550" y="6092825"/>
            <a:ext cx="649288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R" b="1">
                <a:latin typeface="Gill Sans MT" pitchFamily="34" charset="0"/>
              </a:rPr>
              <a:t>	pelo                    parece	           trigo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553325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u="sng" dirty="0">
                <a:solidFill>
                  <a:srgbClr val="7C021F"/>
                </a:solidFill>
              </a:rPr>
              <a:t>Ejemplo de símil</a:t>
            </a:r>
            <a:endParaRPr lang="es-ES" u="sng" dirty="0">
              <a:solidFill>
                <a:srgbClr val="7C021F"/>
              </a:solidFill>
            </a:endParaRPr>
          </a:p>
        </p:txBody>
      </p:sp>
      <p:pic>
        <p:nvPicPr>
          <p:cNvPr id="26627" name="Picture 48" descr="rios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214813" y="4500563"/>
            <a:ext cx="1304925" cy="981075"/>
          </a:xfrm>
        </p:spPr>
      </p:pic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1000125" y="981075"/>
            <a:ext cx="7531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2800">
                <a:latin typeface="Times New Roman" pitchFamily="18" charset="0"/>
                <a:cs typeface="Times New Roman" pitchFamily="18" charset="0"/>
              </a:rPr>
              <a:t>“El río es como una serpiente de plata que baja entre los cerros”</a:t>
            </a:r>
            <a:endParaRPr lang="es-E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331913" y="1844675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2400">
              <a:latin typeface="Times New Roman" pitchFamily="18" charset="0"/>
              <a:cs typeface="Times New Roman" pitchFamily="18" charset="0"/>
            </a:endParaRPr>
          </a:p>
          <a:p>
            <a:r>
              <a:rPr lang="es-CL" sz="2800">
                <a:latin typeface="Times New Roman" pitchFamily="18" charset="0"/>
                <a:cs typeface="Times New Roman" pitchFamily="18" charset="0"/>
              </a:rPr>
              <a:t>Siempre posee </a:t>
            </a:r>
            <a:r>
              <a:rPr lang="es-CL" sz="2800" u="sng">
                <a:latin typeface="Times New Roman" pitchFamily="18" charset="0"/>
                <a:cs typeface="Times New Roman" pitchFamily="18" charset="0"/>
              </a:rPr>
              <a:t>tres </a:t>
            </a:r>
            <a:r>
              <a:rPr lang="es-CL" sz="2800">
                <a:latin typeface="Times New Roman" pitchFamily="18" charset="0"/>
                <a:cs typeface="Times New Roman" pitchFamily="18" charset="0"/>
              </a:rPr>
              <a:t>elementos:</a:t>
            </a:r>
            <a:endParaRPr lang="es-ES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s-CL" sz="1200">
                <a:latin typeface="Times New Roman" pitchFamily="18" charset="0"/>
                <a:cs typeface="Times New Roman" pitchFamily="18" charset="0"/>
              </a:rPr>
              <a:t> </a:t>
            </a:r>
            <a:endParaRPr lang="es-E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928688" y="2997200"/>
            <a:ext cx="8215312" cy="1152525"/>
            <a:chOff x="-2" y="516"/>
            <a:chExt cx="2293" cy="1385"/>
          </a:xfrm>
        </p:grpSpPr>
        <p:grpSp>
          <p:nvGrpSpPr>
            <p:cNvPr id="26632" name="Group 6"/>
            <p:cNvGrpSpPr>
              <a:grpSpLocks/>
            </p:cNvGrpSpPr>
            <p:nvPr/>
          </p:nvGrpSpPr>
          <p:grpSpPr bwMode="auto">
            <a:xfrm>
              <a:off x="0" y="518"/>
              <a:ext cx="2289" cy="1381"/>
              <a:chOff x="0" y="518"/>
              <a:chExt cx="2289" cy="1381"/>
            </a:xfrm>
          </p:grpSpPr>
          <p:grpSp>
            <p:nvGrpSpPr>
              <p:cNvPr id="26634" name="Group 7"/>
              <p:cNvGrpSpPr>
                <a:grpSpLocks/>
              </p:cNvGrpSpPr>
              <p:nvPr/>
            </p:nvGrpSpPr>
            <p:grpSpPr bwMode="auto">
              <a:xfrm>
                <a:off x="0" y="518"/>
                <a:ext cx="717" cy="863"/>
                <a:chOff x="0" y="518"/>
                <a:chExt cx="717" cy="863"/>
              </a:xfrm>
            </p:grpSpPr>
            <p:sp>
              <p:nvSpPr>
                <p:cNvPr id="26650" name="Rectangle 8"/>
                <p:cNvSpPr>
                  <a:spLocks noChangeArrowheads="1"/>
                </p:cNvSpPr>
                <p:nvPr/>
              </p:nvSpPr>
              <p:spPr bwMode="auto">
                <a:xfrm>
                  <a:off x="28" y="518"/>
                  <a:ext cx="661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ELEMENTO REAL</a:t>
                  </a:r>
                  <a:endParaRPr lang="es-E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51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17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6635" name="Group 10"/>
              <p:cNvGrpSpPr>
                <a:grpSpLocks/>
              </p:cNvGrpSpPr>
              <p:nvPr/>
            </p:nvGrpSpPr>
            <p:grpSpPr bwMode="auto">
              <a:xfrm>
                <a:off x="717" y="518"/>
                <a:ext cx="611" cy="863"/>
                <a:chOff x="717" y="518"/>
                <a:chExt cx="611" cy="863"/>
              </a:xfrm>
            </p:grpSpPr>
            <p:sp>
              <p:nvSpPr>
                <p:cNvPr id="26648" name="Rectangle 11"/>
                <p:cNvSpPr>
                  <a:spLocks noChangeArrowheads="1"/>
                </p:cNvSpPr>
                <p:nvPr/>
              </p:nvSpPr>
              <p:spPr bwMode="auto">
                <a:xfrm>
                  <a:off x="745" y="518"/>
                  <a:ext cx="555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partícula comparativa</a:t>
                  </a:r>
                  <a:endParaRPr lang="es-E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49" name="Rectangle 12"/>
                <p:cNvSpPr>
                  <a:spLocks noChangeArrowheads="1"/>
                </p:cNvSpPr>
                <p:nvPr/>
              </p:nvSpPr>
              <p:spPr bwMode="auto">
                <a:xfrm>
                  <a:off x="717" y="518"/>
                  <a:ext cx="611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6636" name="Group 13"/>
              <p:cNvGrpSpPr>
                <a:grpSpLocks/>
              </p:cNvGrpSpPr>
              <p:nvPr/>
            </p:nvGrpSpPr>
            <p:grpSpPr bwMode="auto">
              <a:xfrm>
                <a:off x="1328" y="518"/>
                <a:ext cx="961" cy="863"/>
                <a:chOff x="1328" y="518"/>
                <a:chExt cx="961" cy="863"/>
              </a:xfrm>
            </p:grpSpPr>
            <p:sp>
              <p:nvSpPr>
                <p:cNvPr id="26646" name="Rectangle 14"/>
                <p:cNvSpPr>
                  <a:spLocks noChangeArrowheads="1"/>
                </p:cNvSpPr>
                <p:nvPr/>
              </p:nvSpPr>
              <p:spPr bwMode="auto">
                <a:xfrm>
                  <a:off x="1356" y="518"/>
                  <a:ext cx="905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CL" b="1">
                      <a:latin typeface="Times New Roman" pitchFamily="18" charset="0"/>
                      <a:cs typeface="Times New Roman" pitchFamily="18" charset="0"/>
                    </a:rPr>
                    <a:t>ELEMENTO IMAGINADO</a:t>
                  </a:r>
                  <a:endParaRPr lang="es-ES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47" name="Rectangle 15"/>
                <p:cNvSpPr>
                  <a:spLocks noChangeArrowheads="1"/>
                </p:cNvSpPr>
                <p:nvPr/>
              </p:nvSpPr>
              <p:spPr bwMode="auto">
                <a:xfrm>
                  <a:off x="1328" y="518"/>
                  <a:ext cx="961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6637" name="Group 16"/>
              <p:cNvGrpSpPr>
                <a:grpSpLocks/>
              </p:cNvGrpSpPr>
              <p:nvPr/>
            </p:nvGrpSpPr>
            <p:grpSpPr bwMode="auto">
              <a:xfrm>
                <a:off x="0" y="1381"/>
                <a:ext cx="717" cy="518"/>
                <a:chOff x="0" y="1381"/>
                <a:chExt cx="717" cy="518"/>
              </a:xfrm>
            </p:grpSpPr>
            <p:sp>
              <p:nvSpPr>
                <p:cNvPr id="26644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1381"/>
                  <a:ext cx="6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b="1">
                      <a:solidFill>
                        <a:srgbClr val="7C021F"/>
                      </a:solidFill>
                      <a:latin typeface="Times New Roman" pitchFamily="18" charset="0"/>
                      <a:cs typeface="Times New Roman" pitchFamily="18" charset="0"/>
                    </a:rPr>
                    <a:t>río</a:t>
                  </a:r>
                </a:p>
                <a:p>
                  <a:pPr eaLnBrk="0" hangingPunct="0"/>
                  <a:endParaRPr lang="es-ES" b="1">
                    <a:solidFill>
                      <a:srgbClr val="7C021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45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1381"/>
                  <a:ext cx="71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6638" name="Group 19"/>
              <p:cNvGrpSpPr>
                <a:grpSpLocks/>
              </p:cNvGrpSpPr>
              <p:nvPr/>
            </p:nvGrpSpPr>
            <p:grpSpPr bwMode="auto">
              <a:xfrm>
                <a:off x="717" y="1381"/>
                <a:ext cx="611" cy="518"/>
                <a:chOff x="717" y="1381"/>
                <a:chExt cx="611" cy="518"/>
              </a:xfrm>
            </p:grpSpPr>
            <p:sp>
              <p:nvSpPr>
                <p:cNvPr id="26642" name="Rectangle 20"/>
                <p:cNvSpPr>
                  <a:spLocks noChangeArrowheads="1"/>
                </p:cNvSpPr>
                <p:nvPr/>
              </p:nvSpPr>
              <p:spPr bwMode="auto">
                <a:xfrm>
                  <a:off x="745" y="1381"/>
                  <a:ext cx="55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S" b="1">
                      <a:solidFill>
                        <a:srgbClr val="7C021F"/>
                      </a:solidFill>
                      <a:latin typeface="Times New Roman" pitchFamily="18" charset="0"/>
                      <a:cs typeface="Times New Roman" pitchFamily="18" charset="0"/>
                    </a:rPr>
                    <a:t>como</a:t>
                  </a:r>
                </a:p>
                <a:p>
                  <a:pPr eaLnBrk="0" hangingPunct="0"/>
                  <a:endParaRPr lang="es-ES" sz="2400" b="1">
                    <a:solidFill>
                      <a:srgbClr val="7C021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43" name="Rectangle 21"/>
                <p:cNvSpPr>
                  <a:spLocks noChangeArrowheads="1"/>
                </p:cNvSpPr>
                <p:nvPr/>
              </p:nvSpPr>
              <p:spPr bwMode="auto">
                <a:xfrm>
                  <a:off x="717" y="1381"/>
                  <a:ext cx="6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6639" name="Group 22"/>
              <p:cNvGrpSpPr>
                <a:grpSpLocks/>
              </p:cNvGrpSpPr>
              <p:nvPr/>
            </p:nvGrpSpPr>
            <p:grpSpPr bwMode="auto">
              <a:xfrm>
                <a:off x="1328" y="1381"/>
                <a:ext cx="961" cy="518"/>
                <a:chOff x="1328" y="1381"/>
                <a:chExt cx="961" cy="518"/>
              </a:xfrm>
            </p:grpSpPr>
            <p:sp>
              <p:nvSpPr>
                <p:cNvPr id="26640" name="Rectangle 23"/>
                <p:cNvSpPr>
                  <a:spLocks noChangeArrowheads="1"/>
                </p:cNvSpPr>
                <p:nvPr/>
              </p:nvSpPr>
              <p:spPr bwMode="auto">
                <a:xfrm>
                  <a:off x="1356" y="1381"/>
                  <a:ext cx="90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CL" b="1">
                      <a:solidFill>
                        <a:srgbClr val="7C021F"/>
                      </a:solidFill>
                      <a:latin typeface="Times New Roman" pitchFamily="18" charset="0"/>
                      <a:cs typeface="Times New Roman" pitchFamily="18" charset="0"/>
                    </a:rPr>
                    <a:t>serpiente de plata</a:t>
                  </a:r>
                  <a:endParaRPr lang="es-ES" b="1">
                    <a:solidFill>
                      <a:srgbClr val="7C021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641" name="Rectangle 24"/>
                <p:cNvSpPr>
                  <a:spLocks noChangeArrowheads="1"/>
                </p:cNvSpPr>
                <p:nvPr/>
              </p:nvSpPr>
              <p:spPr bwMode="auto">
                <a:xfrm>
                  <a:off x="1328" y="1381"/>
                  <a:ext cx="96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26633" name="Rectangle 25"/>
            <p:cNvSpPr>
              <a:spLocks noChangeArrowheads="1"/>
            </p:cNvSpPr>
            <p:nvPr/>
          </p:nvSpPr>
          <p:spPr bwMode="auto">
            <a:xfrm>
              <a:off x="-2" y="516"/>
              <a:ext cx="2293" cy="1385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sp>
        <p:nvSpPr>
          <p:cNvPr id="26631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7956550" y="6092825"/>
            <a:ext cx="649288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624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dirty="0">
                <a:solidFill>
                  <a:srgbClr val="7C021F"/>
                </a:solidFill>
              </a:rPr>
              <a:t>Metáfora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268413"/>
            <a:ext cx="7759700" cy="3232150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PR" b="1" dirty="0"/>
              <a:t>Comparación indirecta</a:t>
            </a:r>
            <a:r>
              <a:rPr lang="es-PR" dirty="0"/>
              <a:t> </a:t>
            </a:r>
            <a:r>
              <a:rPr lang="es-PR" dirty="0" smtClean="0"/>
              <a:t>dónde </a:t>
            </a:r>
            <a:r>
              <a:rPr lang="es-PR" dirty="0"/>
              <a:t>se sustituye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dirty="0"/>
              <a:t>una realidad por otra.(No aparece el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dirty="0"/>
              <a:t>elemento real ni la partícula comparativa)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b="1" dirty="0"/>
              <a:t>“la serpiente de plata que baja entre los cerros”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dirty="0"/>
              <a:t>serpiente de plata = río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s-PR" dirty="0"/>
          </a:p>
        </p:txBody>
      </p:sp>
      <p:pic>
        <p:nvPicPr>
          <p:cNvPr id="27652" name="Picture 4" descr="rios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148263" y="4581525"/>
            <a:ext cx="2733675" cy="2055813"/>
          </a:xfrm>
        </p:spPr>
      </p:pic>
      <p:sp>
        <p:nvSpPr>
          <p:cNvPr id="2765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8316913" y="5876925"/>
            <a:ext cx="649287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>
                <a:solidFill>
                  <a:srgbClr val="7C021F"/>
                </a:solidFill>
              </a:rPr>
              <a:t>Prosopopeya o personificación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600200"/>
            <a:ext cx="7893050" cy="4525963"/>
          </a:xfrm>
        </p:spPr>
        <p:txBody>
          <a:bodyPr/>
          <a:lstStyle/>
          <a:p>
            <a:r>
              <a:rPr lang="es-PR" dirty="0" smtClean="0"/>
              <a:t>Atribuye cualidades humanas a algo que no lo tiene.</a:t>
            </a:r>
          </a:p>
          <a:p>
            <a:pPr>
              <a:buFontTx/>
              <a:buNone/>
            </a:pPr>
            <a:r>
              <a:rPr lang="es-PR" dirty="0" smtClean="0"/>
              <a:t>	ejemplo:</a:t>
            </a:r>
          </a:p>
          <a:p>
            <a:pPr>
              <a:buNone/>
            </a:pPr>
            <a:endParaRPr lang="es-PR" b="1" dirty="0" smtClean="0"/>
          </a:p>
          <a:p>
            <a:pPr>
              <a:buNone/>
            </a:pPr>
            <a:endParaRPr lang="es-PR" b="1" dirty="0" smtClean="0"/>
          </a:p>
          <a:p>
            <a:pPr>
              <a:buFont typeface="Wingdings" pitchFamily="2" charset="2"/>
              <a:buChar char="Ø"/>
            </a:pPr>
            <a:r>
              <a:rPr lang="es-PR" b="1" dirty="0" smtClean="0"/>
              <a:t>“las estrellas se guiñaban unas a otras”</a:t>
            </a:r>
          </a:p>
          <a:p>
            <a:pPr>
              <a:buFont typeface="Wingdings" pitchFamily="2" charset="2"/>
              <a:buChar char="Ø"/>
            </a:pPr>
            <a:r>
              <a:rPr lang="es-PR" b="1" dirty="0" smtClean="0"/>
              <a:t>“la tarde se ha dormido”</a:t>
            </a:r>
          </a:p>
          <a:p>
            <a:pPr>
              <a:buFont typeface="Wingdings" pitchFamily="2" charset="2"/>
              <a:buChar char="Ø"/>
            </a:pPr>
            <a:endParaRPr lang="es-PR" dirty="0" smtClean="0"/>
          </a:p>
        </p:txBody>
      </p:sp>
      <p:sp>
        <p:nvSpPr>
          <p:cNvPr id="286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7956550" y="6092825"/>
            <a:ext cx="649288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pic>
        <p:nvPicPr>
          <p:cNvPr id="28678" name="Picture 6" descr="http://cdn7.fotosearch.com/thumb/CSP/CSP883/k88343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214554"/>
            <a:ext cx="1285884" cy="1253737"/>
          </a:xfrm>
          <a:prstGeom prst="rect">
            <a:avLst/>
          </a:prstGeom>
          <a:noFill/>
        </p:spPr>
      </p:pic>
      <p:pic>
        <p:nvPicPr>
          <p:cNvPr id="6" name="Picture 6" descr="http://cdn7.fotosearch.com/thumb/CSP/CSP883/k88343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214810" y="2714620"/>
            <a:ext cx="1509722" cy="153234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dirty="0" smtClean="0"/>
              <a:t>Preguntas:</a:t>
            </a:r>
            <a:br>
              <a:rPr lang="es-P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¿Qué es lenguaje figurado?</a:t>
            </a:r>
          </a:p>
          <a:p>
            <a:r>
              <a:rPr lang="es-PR" dirty="0" smtClean="0"/>
              <a:t>¿Con que propósito se utiliza?</a:t>
            </a:r>
          </a:p>
          <a:p>
            <a:r>
              <a:rPr lang="es-PR" dirty="0" smtClean="0"/>
              <a:t>¿Dónde se utiliza?</a:t>
            </a:r>
          </a:p>
          <a:p>
            <a:r>
              <a:rPr lang="es-PR" dirty="0" smtClean="0"/>
              <a:t>¿Qué significado nos da la connotación?</a:t>
            </a:r>
          </a:p>
          <a:p>
            <a:r>
              <a:rPr lang="es-PR" dirty="0" smtClean="0"/>
              <a:t>¿Qué significado nos da la denotación?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697788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>
                <a:solidFill>
                  <a:srgbClr val="7C021F"/>
                </a:solidFill>
              </a:rPr>
              <a:t>Onomatopeya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981075"/>
            <a:ext cx="7893050" cy="5145088"/>
          </a:xfrm>
        </p:spPr>
        <p:txBody>
          <a:bodyPr/>
          <a:lstStyle/>
          <a:p>
            <a:r>
              <a:rPr lang="es-PR" sz="2800" dirty="0" smtClean="0"/>
              <a:t>Es la imitación de sonidos por medio de la palabra.</a:t>
            </a:r>
          </a:p>
          <a:p>
            <a:r>
              <a:rPr lang="es-PR" sz="2800" dirty="0" smtClean="0"/>
              <a:t>De objetos:				De animales</a:t>
            </a:r>
            <a:endParaRPr lang="es-PR" sz="2800" b="1" dirty="0" smtClean="0"/>
          </a:p>
          <a:p>
            <a:endParaRPr lang="es-PR" sz="2400" b="1" dirty="0" smtClean="0"/>
          </a:p>
          <a:p>
            <a:r>
              <a:rPr lang="es-PR" sz="2400" b="1" dirty="0" smtClean="0"/>
              <a:t>Tic – Tac</a:t>
            </a:r>
            <a:r>
              <a:rPr lang="es-PR" sz="2400" dirty="0" smtClean="0"/>
              <a:t> –reloj		      	</a:t>
            </a:r>
            <a:r>
              <a:rPr lang="es-PR" sz="2400" b="1" dirty="0" err="1" smtClean="0"/>
              <a:t>Muu-muu</a:t>
            </a:r>
            <a:r>
              <a:rPr lang="es-PR" sz="2400" dirty="0" smtClean="0"/>
              <a:t>- vaca</a:t>
            </a:r>
            <a:endParaRPr lang="es-PR" sz="2400" b="1" dirty="0" smtClean="0"/>
          </a:p>
          <a:p>
            <a:r>
              <a:rPr lang="es-PR" sz="2400" b="1" dirty="0" smtClean="0"/>
              <a:t>Ring – Ring</a:t>
            </a:r>
            <a:r>
              <a:rPr lang="es-PR" sz="2400" dirty="0" smtClean="0"/>
              <a:t> – teléfono	       	</a:t>
            </a:r>
            <a:r>
              <a:rPr lang="es-PR" sz="2400" b="1" dirty="0" err="1" smtClean="0"/>
              <a:t>Kikiriki</a:t>
            </a:r>
            <a:r>
              <a:rPr lang="es-PR" sz="2400" dirty="0" smtClean="0"/>
              <a:t>- gallo</a:t>
            </a:r>
            <a:endParaRPr lang="es-PR" sz="2400" b="1" dirty="0" smtClean="0"/>
          </a:p>
          <a:p>
            <a:r>
              <a:rPr lang="es-PR" sz="2400" b="1" dirty="0" err="1" smtClean="0"/>
              <a:t>Clap</a:t>
            </a:r>
            <a:r>
              <a:rPr lang="es-PR" sz="2400" b="1" dirty="0" smtClean="0"/>
              <a:t> – </a:t>
            </a:r>
            <a:r>
              <a:rPr lang="es-PR" sz="2400" b="1" dirty="0" err="1" smtClean="0"/>
              <a:t>Clap</a:t>
            </a:r>
            <a:r>
              <a:rPr lang="es-PR" sz="2400" dirty="0" smtClean="0"/>
              <a:t> – aplauso	       	</a:t>
            </a:r>
            <a:r>
              <a:rPr lang="es-PR" sz="2400" b="1" dirty="0" smtClean="0"/>
              <a:t>Guau-guau</a:t>
            </a:r>
            <a:r>
              <a:rPr lang="es-PR" sz="2400" dirty="0" smtClean="0"/>
              <a:t> - perro</a:t>
            </a:r>
            <a:endParaRPr lang="es-PR" sz="2400" b="1" dirty="0" smtClean="0"/>
          </a:p>
          <a:p>
            <a:r>
              <a:rPr lang="es-PR" sz="2400" b="1" dirty="0" err="1" smtClean="0"/>
              <a:t>Glú</a:t>
            </a:r>
            <a:r>
              <a:rPr lang="es-PR" sz="2400" b="1" dirty="0" smtClean="0"/>
              <a:t> </a:t>
            </a:r>
            <a:r>
              <a:rPr lang="es-PR" sz="2400" b="1" dirty="0" err="1" smtClean="0"/>
              <a:t>Glú</a:t>
            </a:r>
            <a:r>
              <a:rPr lang="es-PR" sz="2400" dirty="0" smtClean="0"/>
              <a:t> – agua</a:t>
            </a:r>
            <a:endParaRPr lang="es-PR" sz="2400" b="1" dirty="0" smtClean="0"/>
          </a:p>
          <a:p>
            <a:r>
              <a:rPr lang="es-PR" sz="2400" b="1" dirty="0" err="1" smtClean="0"/>
              <a:t>Toc</a:t>
            </a:r>
            <a:r>
              <a:rPr lang="es-PR" sz="2400" b="1" dirty="0" smtClean="0"/>
              <a:t> </a:t>
            </a:r>
            <a:r>
              <a:rPr lang="es-PR" sz="2400" b="1" dirty="0" err="1" smtClean="0"/>
              <a:t>Toc</a:t>
            </a:r>
            <a:r>
              <a:rPr lang="es-PR" sz="2400" dirty="0" smtClean="0"/>
              <a:t> -  a la puerta</a:t>
            </a:r>
          </a:p>
        </p:txBody>
      </p:sp>
      <p:pic>
        <p:nvPicPr>
          <p:cNvPr id="29700" name="Picture 4" descr="a-gallo.jpg">
            <a:hlinkClick r:id="rId4" tooltip="a-gallo.jpg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r:link="rId6"/>
          <a:srcRect/>
          <a:stretch>
            <a:fillRect/>
          </a:stretch>
        </p:blipFill>
        <p:spPr>
          <a:xfrm flipH="1">
            <a:off x="6143625" y="4857750"/>
            <a:ext cx="1143000" cy="1524000"/>
          </a:xfrm>
        </p:spPr>
      </p:pic>
      <p:sp>
        <p:nvSpPr>
          <p:cNvPr id="29701" name="AutoShape 6"/>
          <p:cNvSpPr>
            <a:spLocks noChangeArrowheads="1"/>
          </p:cNvSpPr>
          <p:nvPr/>
        </p:nvSpPr>
        <p:spPr bwMode="auto">
          <a:xfrm flipH="1">
            <a:off x="3779838" y="5157788"/>
            <a:ext cx="1655762" cy="649287"/>
          </a:xfrm>
          <a:prstGeom prst="wedgeRoundRectCallout">
            <a:avLst>
              <a:gd name="adj1" fmla="val -89602"/>
              <a:gd name="adj2" fmla="val -55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R" sz="2400" b="1">
                <a:latin typeface="Gill Sans MT" pitchFamily="34" charset="0"/>
              </a:rPr>
              <a:t>Kikiriki</a:t>
            </a:r>
          </a:p>
        </p:txBody>
      </p:sp>
      <p:sp>
        <p:nvSpPr>
          <p:cNvPr id="29702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8172450" y="5949950"/>
            <a:ext cx="649288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0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dirty="0">
                <a:solidFill>
                  <a:srgbClr val="7C021F"/>
                </a:solidFill>
              </a:rPr>
              <a:t>Hipérbole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071546"/>
            <a:ext cx="7858155" cy="5572164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PR" b="1" dirty="0"/>
              <a:t>Exageración</a:t>
            </a:r>
            <a:r>
              <a:rPr lang="es-PR" dirty="0"/>
              <a:t> de los rasgos de una persona, cosa o situación	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dirty="0"/>
              <a:t>Ejemplos</a:t>
            </a:r>
            <a:r>
              <a:rPr lang="es-PR" dirty="0" smtClean="0"/>
              <a:t>: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R" b="1" dirty="0" err="1" smtClean="0"/>
              <a:t>Érase</a:t>
            </a:r>
            <a:r>
              <a:rPr lang="es-PR" b="1" dirty="0" smtClean="0"/>
              <a:t> un hombre a una nariz pegado.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R" b="1" dirty="0" smtClean="0"/>
              <a:t>Lo </a:t>
            </a:r>
            <a:r>
              <a:rPr lang="es-PR" b="1" dirty="0"/>
              <a:t>buscó durante más de mil años.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PR" b="1" dirty="0" smtClean="0"/>
              <a:t>Mil </a:t>
            </a:r>
            <a:r>
              <a:rPr lang="es-PR" b="1" dirty="0"/>
              <a:t>brazos la tocaban para despertarla</a:t>
            </a:r>
            <a:r>
              <a:rPr lang="es-PR" dirty="0"/>
              <a:t>.</a:t>
            </a:r>
          </a:p>
        </p:txBody>
      </p:sp>
      <p:pic>
        <p:nvPicPr>
          <p:cNvPr id="30726" name="Picture 6" descr="http://2.bp.blogspot.com/-csztaPLtBO0/T6LC6M3iUSI/AAAAAAAAAYM/CBJsOhL42Tg/s320/A+un+hombre+de+gran+nari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571613"/>
            <a:ext cx="1652421" cy="2357454"/>
          </a:xfrm>
          <a:prstGeom prst="rect">
            <a:avLst/>
          </a:prstGeom>
          <a:noFill/>
        </p:spPr>
      </p:pic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0800000">
            <a:off x="7956550" y="6092825"/>
            <a:ext cx="649288" cy="620713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sz="3200" b="1" dirty="0">
                <a:solidFill>
                  <a:srgbClr val="7C021F"/>
                </a:solidFill>
              </a:rPr>
              <a:t>Ejercicio de práctica figuras literarias</a:t>
            </a:r>
            <a:r>
              <a:rPr lang="es-PR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PR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s-PR" sz="2400" dirty="0">
                <a:solidFill>
                  <a:schemeClr val="tx2">
                    <a:satMod val="130000"/>
                  </a:schemeClr>
                </a:solidFill>
              </a:rPr>
              <a:t>Instrucciones: Clasifica las siguientes figuras en símil, metáfora, </a:t>
            </a:r>
            <a:r>
              <a:rPr lang="es-PR" sz="2400" dirty="0" smtClean="0">
                <a:solidFill>
                  <a:schemeClr val="tx2">
                    <a:satMod val="130000"/>
                  </a:schemeClr>
                </a:solidFill>
              </a:rPr>
              <a:t>prosopopeya</a:t>
            </a:r>
            <a:r>
              <a:rPr lang="es-PR" sz="2400" smtClean="0">
                <a:solidFill>
                  <a:schemeClr val="tx2">
                    <a:satMod val="130000"/>
                  </a:schemeClr>
                </a:solidFill>
              </a:rPr>
              <a:t>, onomatopeya o </a:t>
            </a:r>
            <a:r>
              <a:rPr lang="es-PR" sz="2400" dirty="0" smtClean="0">
                <a:solidFill>
                  <a:schemeClr val="tx2">
                    <a:satMod val="130000"/>
                  </a:schemeClr>
                </a:solidFill>
              </a:rPr>
              <a:t>hipérbole .</a:t>
            </a:r>
            <a:endParaRPr lang="es-PR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357298"/>
            <a:ext cx="7769225" cy="5256212"/>
          </a:xfrm>
        </p:spPr>
        <p:txBody>
          <a:bodyPr/>
          <a:lstStyle/>
          <a:p>
            <a:r>
              <a:rPr lang="es-PR" dirty="0" smtClean="0"/>
              <a:t>“se aferró a sus papeles como si fueran un salvavidas”</a:t>
            </a:r>
            <a:endParaRPr lang="en-US" dirty="0" smtClean="0"/>
          </a:p>
          <a:p>
            <a:r>
              <a:rPr lang="es-PR" dirty="0" smtClean="0"/>
              <a:t>“hasta sus pecas palidecieron de angustia”</a:t>
            </a:r>
          </a:p>
          <a:p>
            <a:r>
              <a:rPr lang="es-PR" dirty="0" smtClean="0"/>
              <a:t>“con esas manos de porcelana blanca”</a:t>
            </a:r>
            <a:endParaRPr lang="en-US" dirty="0" smtClean="0"/>
          </a:p>
          <a:p>
            <a:r>
              <a:rPr lang="es-PR" dirty="0" smtClean="0"/>
              <a:t>¡Hoy he caminado kilómetros!”</a:t>
            </a:r>
            <a:endParaRPr lang="en-US" dirty="0" smtClean="0"/>
          </a:p>
          <a:p>
            <a:r>
              <a:rPr lang="es-PR" dirty="0" smtClean="0"/>
              <a:t>“la nube volvió a esconderse tras una nube”</a:t>
            </a:r>
            <a:endParaRPr lang="en-US" dirty="0" smtClean="0"/>
          </a:p>
          <a:p>
            <a:r>
              <a:rPr lang="es-PR" dirty="0" smtClean="0"/>
              <a:t>“un chas-chas se escuchó a lo lejos”</a:t>
            </a:r>
          </a:p>
        </p:txBody>
      </p:sp>
      <p:sp>
        <p:nvSpPr>
          <p:cNvPr id="3174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649287" cy="620712"/>
          </a:xfrm>
          <a:prstGeom prst="actionButtonBackPrevious">
            <a:avLst/>
          </a:prstGeom>
          <a:gradFill rotWithShape="1">
            <a:gsLst>
              <a:gs pos="0">
                <a:srgbClr val="7C021F"/>
              </a:gs>
              <a:gs pos="100000">
                <a:srgbClr val="FFFFB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effectLst/>
              </a:rPr>
              <a:t>Hipérbole</a:t>
            </a:r>
            <a:endParaRPr lang="es-ES" dirty="0" smtClean="0">
              <a:effectLst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371600" y="1584297"/>
            <a:ext cx="7315200" cy="41857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s-ES" sz="3200" u="none" dirty="0">
                <a:cs typeface="Arial" charset="0"/>
              </a:rPr>
              <a:t>Figura </a:t>
            </a:r>
            <a:r>
              <a:rPr lang="es-CL" sz="3200" dirty="0" smtClean="0">
                <a:cs typeface="Arial" charset="0"/>
              </a:rPr>
              <a:t>en la </a:t>
            </a:r>
            <a:r>
              <a:rPr lang="es-ES" sz="3200" u="none" dirty="0" smtClean="0">
                <a:cs typeface="Arial" charset="0"/>
              </a:rPr>
              <a:t>que se </a:t>
            </a:r>
            <a:r>
              <a:rPr lang="es-ES" sz="3200" u="none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repite </a:t>
            </a:r>
            <a:r>
              <a:rPr lang="es-ES" sz="3200" u="none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una o más palabras al principio de cada verso </a:t>
            </a:r>
            <a:r>
              <a:rPr lang="es-CL" sz="3200" u="none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u oración</a:t>
            </a:r>
            <a:r>
              <a:rPr lang="es-CL" sz="3200" u="none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.</a:t>
            </a:r>
            <a:r>
              <a:rPr lang="es-ES" sz="3200" u="none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.</a:t>
            </a:r>
          </a:p>
          <a:p>
            <a:pPr algn="l"/>
            <a:endParaRPr lang="es-E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No perdono 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a la muerte enamorada,</a:t>
            </a: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no perdono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 a la vida desatenta,</a:t>
            </a: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no perdono 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a la tierra ni a la nada.</a:t>
            </a:r>
          </a:p>
          <a:p>
            <a:pPr algn="l"/>
            <a:endParaRPr lang="es-ES" sz="3200" u="none" dirty="0" smtClean="0">
              <a:solidFill>
                <a:srgbClr val="000000"/>
              </a:solidFill>
              <a:cs typeface="Arial" charset="0"/>
            </a:endParaRPr>
          </a:p>
          <a:p>
            <a:pPr algn="l"/>
            <a:r>
              <a:rPr lang="es-ES" sz="1000" u="none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s-ES" sz="1000" u="non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u="sng" smtClean="0"/>
              <a:t>Anáfora</a:t>
            </a:r>
            <a:endParaRPr lang="es-ES" u="sng" smtClean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371600" y="2060848"/>
            <a:ext cx="7315200" cy="36933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s-ES" sz="3200" u="none" dirty="0">
                <a:cs typeface="Arial" charset="0"/>
              </a:rPr>
              <a:t>Figura </a:t>
            </a:r>
            <a:r>
              <a:rPr lang="es-CL" sz="3200" u="none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s-ES" sz="3200" u="none" dirty="0" smtClean="0">
                <a:cs typeface="Arial" charset="0"/>
              </a:rPr>
              <a:t>que </a:t>
            </a:r>
            <a:r>
              <a:rPr lang="es-ES" sz="3200" u="none" dirty="0">
                <a:solidFill>
                  <a:srgbClr val="FF0000"/>
                </a:solidFill>
                <a:cs typeface="Arial" charset="0"/>
              </a:rPr>
              <a:t>repite una o más palabras al principio de cada verso </a:t>
            </a:r>
            <a:r>
              <a:rPr lang="es-CL" sz="3200" u="none" dirty="0">
                <a:solidFill>
                  <a:srgbClr val="FF0000"/>
                </a:solidFill>
                <a:cs typeface="Arial" charset="0"/>
              </a:rPr>
              <a:t>u oración</a:t>
            </a:r>
            <a:r>
              <a:rPr lang="es-CL" sz="3200" u="none" dirty="0">
                <a:cs typeface="Arial" charset="0"/>
              </a:rPr>
              <a:t>. </a:t>
            </a:r>
            <a:endParaRPr lang="es-CL" sz="3200" u="none" dirty="0" smtClean="0">
              <a:cs typeface="Arial" charset="0"/>
            </a:endParaRPr>
          </a:p>
          <a:p>
            <a:pPr algn="l"/>
            <a:endParaRPr lang="es-CL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Hora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 de ocaso y de discreto beso;</a:t>
            </a: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hora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 crepuscular y de retiro;</a:t>
            </a:r>
          </a:p>
          <a:p>
            <a:r>
              <a:rPr lang="es-ES" sz="3200" dirty="0">
                <a:solidFill>
                  <a:srgbClr val="FF0000"/>
                </a:solidFill>
                <a:cs typeface="Arial" charset="0"/>
              </a:rPr>
              <a:t>hora</a:t>
            </a:r>
            <a:r>
              <a:rPr lang="es-ES" sz="3200" dirty="0">
                <a:solidFill>
                  <a:srgbClr val="000000"/>
                </a:solidFill>
                <a:cs typeface="Arial" charset="0"/>
              </a:rPr>
              <a:t> de madrigal y de embeleso</a:t>
            </a:r>
          </a:p>
          <a:p>
            <a:pPr algn="l"/>
            <a:endParaRPr lang="es-CL" sz="3200" u="none" dirty="0" smtClean="0">
              <a:solidFill>
                <a:srgbClr val="000000"/>
              </a:solidFill>
              <a:cs typeface="Arial" charset="0"/>
            </a:endParaRPr>
          </a:p>
          <a:p>
            <a:pPr algn="l"/>
            <a:endParaRPr lang="es-ES" sz="1000" u="non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effectLst/>
              </a:rPr>
              <a:t>Antítesis</a:t>
            </a:r>
            <a:endParaRPr lang="es-ES" dirty="0" smtClean="0">
              <a:effectLst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256540" y="2780928"/>
            <a:ext cx="7696200" cy="37856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800" b="1" u="none" dirty="0" smtClean="0">
                <a:latin typeface="Arial" pitchFamily="34" charset="0"/>
                <a:cs typeface="Arial" pitchFamily="34" charset="0"/>
              </a:rPr>
              <a:t>Uso de palabras</a:t>
            </a:r>
            <a:r>
              <a:rPr lang="es-ES" sz="2800" b="1" u="none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2800" b="1" u="none" dirty="0" smtClean="0">
                <a:latin typeface="Arial" pitchFamily="34" charset="0"/>
                <a:cs typeface="Arial" pitchFamily="34" charset="0"/>
              </a:rPr>
              <a:t>frases oraciones </a:t>
            </a:r>
            <a:r>
              <a:rPr lang="es-ES" sz="2800" b="1" u="none" dirty="0">
                <a:latin typeface="Arial" pitchFamily="34" charset="0"/>
                <a:cs typeface="Arial" pitchFamily="34" charset="0"/>
              </a:rPr>
              <a:t>de significado opuesto con </a:t>
            </a:r>
            <a:r>
              <a:rPr lang="es-ES" sz="2800" b="1" u="none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800" b="1" u="none" dirty="0">
                <a:latin typeface="Arial" pitchFamily="34" charset="0"/>
                <a:cs typeface="Arial" pitchFamily="34" charset="0"/>
              </a:rPr>
              <a:t>fin de enfatizar el contraste de ideas</a:t>
            </a:r>
            <a:r>
              <a:rPr lang="es-ES" sz="1100" b="1" u="none" dirty="0">
                <a:latin typeface="Arial" pitchFamily="34" charset="0"/>
                <a:cs typeface="Arial" pitchFamily="34" charset="0"/>
              </a:rPr>
              <a:t>. </a:t>
            </a:r>
            <a:endParaRPr lang="es-CL" sz="1100" b="1" u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s-CL" sz="1100" b="1" u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s-CL" sz="1100" b="1" u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s-CL" sz="1100" b="1" u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s-CL" sz="1100" b="1" u="none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CL" sz="2800" b="1" u="none" dirty="0" smtClean="0">
                <a:latin typeface="Arial" pitchFamily="34" charset="0"/>
                <a:cs typeface="Arial" pitchFamily="34" charset="0"/>
              </a:rPr>
              <a:t>Antítesis = </a:t>
            </a:r>
            <a:r>
              <a:rPr lang="es-CL" sz="2800" b="1" u="none" dirty="0">
                <a:latin typeface="Arial" pitchFamily="34" charset="0"/>
                <a:cs typeface="Arial" pitchFamily="34" charset="0"/>
              </a:rPr>
              <a:t>reunión de </a:t>
            </a:r>
            <a:r>
              <a:rPr lang="es-CL" sz="2800" b="1" u="non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antónimos</a:t>
            </a:r>
            <a:r>
              <a:rPr lang="es-CL" sz="2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s-CL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Se </a:t>
            </a:r>
            <a:r>
              <a:rPr lang="es-E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apagaron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 los faroles y se </a:t>
            </a:r>
            <a:r>
              <a:rPr lang="es-E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encendieron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los grillos”</a:t>
            </a:r>
            <a:endParaRPr lang="es-ES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4114800" y="26670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0347"/>
            <a:ext cx="2437703" cy="243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5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dirty="0" smtClean="0">
                <a:solidFill>
                  <a:schemeClr val="tx2">
                    <a:satMod val="130000"/>
                  </a:schemeClr>
                </a:solidFill>
              </a:rPr>
              <a:t>Lee cuidadosamente esta cita que pertenece a la novela: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000125" y="1500174"/>
            <a:ext cx="81438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PR" sz="2800" dirty="0" smtClean="0">
                <a:ea typeface="Calibri" pitchFamily="34" charset="0"/>
                <a:cs typeface="Times New Roman" pitchFamily="18" charset="0"/>
              </a:rPr>
              <a:t>“el viejo San Juan con sus empinadas cuestas y la infinidad de fachadas multicolores plagadas de balcones y ventanas de madera . Y al fondo de todo, la franja azul del mar, como un gran telón siempre en movimiento”</a:t>
            </a:r>
            <a:endParaRPr lang="es-PR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285852" y="3500438"/>
            <a:ext cx="714375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PR" dirty="0" smtClean="0">
              <a:latin typeface="Gill Sans MT" pitchFamily="34" charset="0"/>
            </a:endParaRPr>
          </a:p>
          <a:p>
            <a:r>
              <a:rPr lang="es-PR" dirty="0" smtClean="0">
                <a:latin typeface="Gill Sans MT" pitchFamily="34" charset="0"/>
              </a:rPr>
              <a:t> ¿</a:t>
            </a:r>
            <a:r>
              <a:rPr lang="es-PR" sz="2800" i="1" dirty="0" smtClean="0">
                <a:latin typeface="Gill Sans MT" pitchFamily="34" charset="0"/>
              </a:rPr>
              <a:t>Quién </a:t>
            </a:r>
            <a:r>
              <a:rPr lang="es-PR" sz="2800" i="1" dirty="0">
                <a:latin typeface="Gill Sans MT" pitchFamily="34" charset="0"/>
              </a:rPr>
              <a:t>nos habla</a:t>
            </a:r>
            <a:r>
              <a:rPr lang="es-PR" sz="2800" i="1" dirty="0" smtClean="0">
                <a:latin typeface="Gill Sans MT" pitchFamily="34" charset="0"/>
              </a:rPr>
              <a:t>?</a:t>
            </a:r>
          </a:p>
          <a:p>
            <a:r>
              <a:rPr lang="es-PR" sz="2800" i="1" dirty="0" smtClean="0">
                <a:latin typeface="Gill Sans MT" pitchFamily="34" charset="0"/>
              </a:rPr>
              <a:t>¿Qué tipo de párrafo es?</a:t>
            </a:r>
            <a:endParaRPr lang="es-PR" sz="2800" i="1" dirty="0">
              <a:latin typeface="Gill Sans MT" pitchFamily="34" charset="0"/>
            </a:endParaRPr>
          </a:p>
          <a:p>
            <a:r>
              <a:rPr lang="es-PR" sz="2800" i="1" dirty="0" smtClean="0">
                <a:latin typeface="Gill Sans MT" pitchFamily="34" charset="0"/>
              </a:rPr>
              <a:t>¿</a:t>
            </a:r>
            <a:r>
              <a:rPr lang="es-PR" sz="2800" i="1" dirty="0">
                <a:latin typeface="Gill Sans MT" pitchFamily="34" charset="0"/>
              </a:rPr>
              <a:t>Cómo se </a:t>
            </a:r>
            <a:r>
              <a:rPr lang="es-PR" sz="2800" i="1" dirty="0" smtClean="0">
                <a:latin typeface="Gill Sans MT" pitchFamily="34" charset="0"/>
              </a:rPr>
              <a:t>veía el mar?</a:t>
            </a:r>
            <a:endParaRPr lang="es-PR" sz="2800" i="1" dirty="0">
              <a:latin typeface="Gill Sans MT" pitchFamily="34" charset="0"/>
            </a:endParaRPr>
          </a:p>
          <a:p>
            <a:r>
              <a:rPr lang="es-PR" sz="2800" i="1" dirty="0">
                <a:latin typeface="Gill Sans MT" pitchFamily="34" charset="0"/>
              </a:rPr>
              <a:t>¿Qué palabra nos deja saber que se está comparando?</a:t>
            </a:r>
          </a:p>
          <a:p>
            <a:r>
              <a:rPr lang="es-PR" sz="2800" i="1" dirty="0">
                <a:latin typeface="Gill Sans MT" pitchFamily="34" charset="0"/>
              </a:rPr>
              <a:t>¿Sabes como se llama este recurso </a:t>
            </a:r>
            <a:r>
              <a:rPr lang="es-PR" sz="2800" i="1" dirty="0" smtClean="0">
                <a:latin typeface="Gill Sans MT" pitchFamily="34" charset="0"/>
              </a:rPr>
              <a:t>utilizado </a:t>
            </a:r>
            <a:r>
              <a:rPr lang="es-PR" sz="2800" i="1" dirty="0">
                <a:latin typeface="Gill Sans MT" pitchFamily="34" charset="0"/>
              </a:rPr>
              <a:t>por el autor?</a:t>
            </a:r>
          </a:p>
          <a:p>
            <a:endParaRPr lang="en-US" dirty="0">
              <a:latin typeface="Gill Sans MT" pitchFamily="34" charset="0"/>
            </a:endParaRPr>
          </a:p>
        </p:txBody>
      </p:sp>
      <p:pic>
        <p:nvPicPr>
          <p:cNvPr id="11270" name="Picture 6" descr="http://www.etraveltrips.com/blog/wp-content/uploads/2012/09/Old-San-Juam-Puerto-R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357562"/>
            <a:ext cx="2607573" cy="1736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dirty="0" smtClean="0">
                <a:solidFill>
                  <a:schemeClr val="tx2">
                    <a:satMod val="130000"/>
                  </a:schemeClr>
                </a:solidFill>
              </a:rPr>
              <a:t>Lee: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2291" name="Picture 4" descr="http://moodle.org/pluginfile.php/178/mod_forum/attachment/761701/speech-bubble-round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642938"/>
            <a:ext cx="7786687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814513"/>
            <a:ext cx="8229600" cy="5043487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PR" dirty="0"/>
              <a:t> </a:t>
            </a:r>
            <a:r>
              <a:rPr lang="es-PR" dirty="0" smtClean="0"/>
              <a:t>        Es la chica más hermosa que conozco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PR" dirty="0"/>
              <a:t> </a:t>
            </a:r>
            <a:r>
              <a:rPr lang="es-PR" dirty="0" smtClean="0"/>
              <a:t>     Tiene pelo de oro, ojos de </a:t>
            </a:r>
            <a:r>
              <a:rPr lang="es-PR" dirty="0" smtClean="0">
                <a:hlinkClick r:id="rId3" action="ppaction://hlinksldjump"/>
              </a:rPr>
              <a:t>esmeralda</a:t>
            </a:r>
            <a:r>
              <a:rPr lang="es-PR" dirty="0"/>
              <a:t> </a:t>
            </a:r>
            <a:r>
              <a:rPr lang="es-PR" dirty="0" smtClean="0"/>
              <a:t>y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PR" dirty="0"/>
              <a:t> </a:t>
            </a:r>
            <a:r>
              <a:rPr lang="es-PR" dirty="0" smtClean="0"/>
              <a:t>      labios de </a:t>
            </a:r>
            <a:r>
              <a:rPr lang="es-PR" dirty="0" smtClean="0">
                <a:hlinkClick r:id="rId4" action="ppaction://hlinksldjump"/>
              </a:rPr>
              <a:t>rubí</a:t>
            </a:r>
            <a:r>
              <a:rPr lang="es-PR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P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PR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P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PR" dirty="0" smtClean="0"/>
              <a:t>¿Cómo será la chica?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PR" dirty="0" smtClean="0"/>
              <a:t>Veamos…</a:t>
            </a:r>
            <a:endParaRPr lang="en-US" dirty="0"/>
          </a:p>
        </p:txBody>
      </p:sp>
      <p:pic>
        <p:nvPicPr>
          <p:cNvPr id="12293" name="Picture 6" descr="http://a.dryicons.com/files/graphics_previews/flower_hear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4500563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EmeraldEyesRubyLip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989138"/>
            <a:ext cx="32908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697788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dirty="0">
                <a:solidFill>
                  <a:schemeClr val="tx2">
                    <a:satMod val="130000"/>
                  </a:schemeClr>
                </a:solidFill>
              </a:rPr>
              <a:t>Imaginemos la muchacha…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981075"/>
            <a:ext cx="8215312" cy="13970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PR" sz="2800" b="1" dirty="0"/>
              <a:t>lenguaje literal	</a:t>
            </a:r>
            <a:r>
              <a:rPr lang="es-PR" sz="2800" dirty="0"/>
              <a:t>		</a:t>
            </a:r>
            <a:r>
              <a:rPr lang="es-PR" sz="2800" b="1" dirty="0"/>
              <a:t>lenguaje </a:t>
            </a:r>
            <a:r>
              <a:rPr lang="es-PR" sz="2800" dirty="0"/>
              <a:t>figurado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es-PR" sz="2800" dirty="0"/>
              <a:t>(lo que dice el autor)      (lo que realmente quiere decir)</a:t>
            </a:r>
          </a:p>
        </p:txBody>
      </p:sp>
      <p:pic>
        <p:nvPicPr>
          <p:cNvPr id="13317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1042988" y="3573463"/>
            <a:ext cx="576262" cy="528637"/>
          </a:xfrm>
          <a:noFill/>
        </p:spPr>
      </p:pic>
      <p:pic>
        <p:nvPicPr>
          <p:cNvPr id="1331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2268538" y="3562350"/>
            <a:ext cx="574675" cy="527050"/>
          </a:xfrm>
          <a:noFill/>
        </p:spPr>
      </p:pic>
      <p:pic>
        <p:nvPicPr>
          <p:cNvPr id="13319" name="Picture 9" descr="EmeraldEyesRubyLip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1989138"/>
            <a:ext cx="3321050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5013325"/>
            <a:ext cx="12255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R" b="1" dirty="0">
                <a:solidFill>
                  <a:srgbClr val="7C021F"/>
                </a:solidFill>
              </a:rPr>
              <a:t>Lenguaje figurado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El muchacho utiliza un lenguaje especial llamado </a:t>
            </a:r>
            <a:r>
              <a:rPr lang="es-PR" b="1" dirty="0" smtClean="0"/>
              <a:t>lenguaje figurado</a:t>
            </a:r>
            <a:r>
              <a:rPr lang="es-PR" dirty="0" smtClean="0"/>
              <a:t> donde las palabras adquieren significados diferentes al que literalmente tienen. Esto se hace con la intención de crear belleza y sentimiento.</a:t>
            </a:r>
          </a:p>
          <a:p>
            <a:endParaRPr lang="es-PR" dirty="0" smtClean="0"/>
          </a:p>
          <a:p>
            <a:pPr>
              <a:buFontTx/>
              <a:buNone/>
            </a:pPr>
            <a:r>
              <a:rPr lang="es-PR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92696"/>
            <a:ext cx="7499350" cy="4800600"/>
          </a:xfrm>
        </p:spPr>
        <p:txBody>
          <a:bodyPr/>
          <a:lstStyle/>
          <a:p>
            <a:r>
              <a:rPr lang="es-ES" i="1" dirty="0"/>
              <a:t/>
            </a:r>
            <a:br>
              <a:rPr lang="es-ES" i="1" dirty="0"/>
            </a:br>
            <a:r>
              <a:rPr lang="es-ES" dirty="0"/>
              <a:t>El lenguaje figurado suele estar presente en la </a:t>
            </a:r>
            <a:r>
              <a:rPr lang="es-ES" dirty="0" smtClean="0"/>
              <a:t>poesía </a:t>
            </a:r>
            <a:r>
              <a:rPr lang="es-ES" dirty="0"/>
              <a:t>y en los textos literarios. En cambio, en los documentos científicos o jurídicos, entre otros, se utiliza el lenguaje literal por su mayor precisión y para evitar confusiones</a:t>
            </a:r>
            <a:r>
              <a:rPr lang="es-ES" dirty="0" smtClean="0"/>
              <a:t>.</a:t>
            </a:r>
          </a:p>
          <a:p>
            <a:r>
              <a:rPr lang="es-PR" dirty="0"/>
              <a:t>Para entenderlo debemos conocer lo que es </a:t>
            </a:r>
            <a:r>
              <a:rPr lang="es-PR" b="1" dirty="0"/>
              <a:t>connotación </a:t>
            </a:r>
            <a:r>
              <a:rPr lang="es-PR" dirty="0"/>
              <a:t>y </a:t>
            </a:r>
            <a:r>
              <a:rPr lang="es-PR" b="1" dirty="0"/>
              <a:t>denotación</a:t>
            </a:r>
            <a:r>
              <a:rPr lang="es-P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2571750"/>
            <a:ext cx="7497763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R" dirty="0" smtClean="0">
                <a:solidFill>
                  <a:schemeClr val="tx2">
                    <a:satMod val="130000"/>
                  </a:schemeClr>
                </a:solidFill>
              </a:rPr>
              <a:t>CONNOTACIÓN Y DENOTACIÓN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066800"/>
            <a:ext cx="7767637" cy="3400425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s-ES" sz="4000" smtClean="0">
                <a:solidFill>
                  <a:srgbClr val="C00000"/>
                </a:solidFill>
              </a:rPr>
              <a:t>    Los mensajes pueden tener dos niveles de significación.Estos son:</a:t>
            </a:r>
          </a:p>
          <a:p>
            <a:pPr>
              <a:buFontTx/>
              <a:buNone/>
            </a:pPr>
            <a:endParaRPr lang="es-ES" sz="4000" smtClean="0">
              <a:solidFill>
                <a:srgbClr val="C00000"/>
              </a:solidFill>
            </a:endParaRPr>
          </a:p>
          <a:p>
            <a:pPr lvl="1"/>
            <a:r>
              <a:rPr lang="es-ES" sz="4000" smtClean="0">
                <a:solidFill>
                  <a:srgbClr val="C00000"/>
                </a:solidFill>
              </a:rPr>
              <a:t> </a:t>
            </a:r>
            <a:r>
              <a:rPr lang="es-ES" sz="4000" b="1" smtClean="0">
                <a:solidFill>
                  <a:srgbClr val="C00000"/>
                </a:solidFill>
              </a:rPr>
              <a:t>plano denotativo</a:t>
            </a:r>
          </a:p>
          <a:p>
            <a:pPr lvl="1"/>
            <a:r>
              <a:rPr lang="es-ES" sz="4000" b="1" smtClean="0">
                <a:solidFill>
                  <a:srgbClr val="C00000"/>
                </a:solidFill>
              </a:rPr>
              <a:t> plano connotativo</a:t>
            </a:r>
            <a:r>
              <a:rPr lang="es-ES" sz="4000" smtClean="0">
                <a:solidFill>
                  <a:srgbClr val="C00000"/>
                </a:solidFill>
              </a:rPr>
              <a:t>.</a:t>
            </a:r>
            <a:endParaRPr lang="es-ES_tradnl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768</Words>
  <Application>Microsoft Office PowerPoint</Application>
  <PresentationFormat>On-screen Show (4:3)</PresentationFormat>
  <Paragraphs>172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Lenguaje figurado</vt:lpstr>
      <vt:lpstr>Preguntas: </vt:lpstr>
      <vt:lpstr>Lee cuidadosamente esta cita que pertenece a la novela:</vt:lpstr>
      <vt:lpstr>Lee:</vt:lpstr>
      <vt:lpstr>Imaginemos la muchacha…</vt:lpstr>
      <vt:lpstr>Lenguaje figurado</vt:lpstr>
      <vt:lpstr>PowerPoint Presentation</vt:lpstr>
      <vt:lpstr>CONNOTACIÓN Y DENOTACIÓN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Ejercicio:</vt:lpstr>
      <vt:lpstr>FIGURAS LITERARIAS</vt:lpstr>
      <vt:lpstr>Símil</vt:lpstr>
      <vt:lpstr>Ejemplo de símil</vt:lpstr>
      <vt:lpstr>Metáfora</vt:lpstr>
      <vt:lpstr>Prosopopeya o personificación</vt:lpstr>
      <vt:lpstr>Onomatopeya</vt:lpstr>
      <vt:lpstr>Hipérbole</vt:lpstr>
      <vt:lpstr>Ejercicio de práctica figuras literarias Instrucciones: Clasifica las siguientes figuras en símil, metáfora, prosopopeya, onomatopeya o hipérbole .</vt:lpstr>
      <vt:lpstr>Hipérbole</vt:lpstr>
      <vt:lpstr>Anáfora</vt:lpstr>
      <vt:lpstr>Antítesis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Sandra</cp:lastModifiedBy>
  <cp:revision>42</cp:revision>
  <dcterms:created xsi:type="dcterms:W3CDTF">2012-02-12T23:03:32Z</dcterms:created>
  <dcterms:modified xsi:type="dcterms:W3CDTF">2012-12-02T21:56:06Z</dcterms:modified>
</cp:coreProperties>
</file>